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19"/>
  </p:notesMasterIdLst>
  <p:sldIdLst>
    <p:sldId id="287" r:id="rId3"/>
    <p:sldId id="288" r:id="rId4"/>
    <p:sldId id="289" r:id="rId5"/>
    <p:sldId id="290" r:id="rId6"/>
    <p:sldId id="291" r:id="rId7"/>
    <p:sldId id="292" r:id="rId8"/>
    <p:sldId id="293" r:id="rId9"/>
    <p:sldId id="294" r:id="rId10"/>
    <p:sldId id="295" r:id="rId11"/>
    <p:sldId id="296" r:id="rId12"/>
    <p:sldId id="297" r:id="rId13"/>
    <p:sldId id="298" r:id="rId14"/>
    <p:sldId id="300" r:id="rId15"/>
    <p:sldId id="299" r:id="rId16"/>
    <p:sldId id="301" r:id="rId17"/>
    <p:sldId id="302" r:id="rId18"/>
  </p:sldIdLst>
  <p:sldSz cx="9144000" cy="5143500" type="screen16x9"/>
  <p:notesSz cx="6797675" cy="9874250"/>
  <p:defaultTextStyle>
    <a:defPPr>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mitry Lakontsev" initials="DL" lastIdx="1" clrIdx="0">
    <p:extLst>
      <p:ext uri="{19B8F6BF-5375-455C-9EA6-DF929625EA0E}">
        <p15:presenceInfo xmlns:p15="http://schemas.microsoft.com/office/powerpoint/2012/main" userId="S-1-5-21-3323604574-3833187214-1353823002-591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C9EF"/>
    <a:srgbClr val="C1EFFF"/>
    <a:srgbClr val="FFEEB7"/>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4B1156A-380E-4F78-BDF5-A606A8083BF9}" styleName="Средний стиль 4 - акцент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Средний стиль 4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ABFCF23-3B69-468F-B69F-88F6DE6A72F2}" styleName="Средний стиль 1 - акцент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E25E649-3F16-4E02-A733-19D2CDBF48F0}" styleName="Средний стиль 3 - акцент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92294" autoAdjust="0"/>
  </p:normalViewPr>
  <p:slideViewPr>
    <p:cSldViewPr snapToGrid="0" snapToObjects="1">
      <p:cViewPr>
        <p:scale>
          <a:sx n="75" d="100"/>
          <a:sy n="75" d="100"/>
        </p:scale>
        <p:origin x="876" y="21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53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49688" y="0"/>
            <a:ext cx="2946400" cy="495300"/>
          </a:xfrm>
          <a:prstGeom prst="rect">
            <a:avLst/>
          </a:prstGeom>
        </p:spPr>
        <p:txBody>
          <a:bodyPr vert="horz" lIns="91440" tIns="45720" rIns="91440" bIns="45720" rtlCol="0"/>
          <a:lstStyle>
            <a:lvl1pPr algn="r">
              <a:defRPr sz="1200"/>
            </a:lvl1pPr>
          </a:lstStyle>
          <a:p>
            <a:fld id="{E8AAFCDB-3C88-4399-8B8F-0480CFAAF19D}" type="datetimeFigureOut">
              <a:rPr lang="en-US" smtClean="0"/>
              <a:pPr/>
              <a:t>1/18/2019</a:t>
            </a:fld>
            <a:endParaRPr lang="en-US"/>
          </a:p>
        </p:txBody>
      </p:sp>
      <p:sp>
        <p:nvSpPr>
          <p:cNvPr id="4" name="Slide Image Placeholder 3"/>
          <p:cNvSpPr>
            <a:spLocks noGrp="1" noRot="1" noChangeAspect="1"/>
          </p:cNvSpPr>
          <p:nvPr>
            <p:ph type="sldImg" idx="2"/>
          </p:nvPr>
        </p:nvSpPr>
        <p:spPr>
          <a:xfrm>
            <a:off x="438150" y="1235075"/>
            <a:ext cx="5921375" cy="333216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450" y="4751388"/>
            <a:ext cx="5438775" cy="3889375"/>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378950"/>
            <a:ext cx="2946400" cy="4953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49688" y="9378950"/>
            <a:ext cx="2946400" cy="495300"/>
          </a:xfrm>
          <a:prstGeom prst="rect">
            <a:avLst/>
          </a:prstGeom>
        </p:spPr>
        <p:txBody>
          <a:bodyPr vert="horz" lIns="91440" tIns="45720" rIns="91440" bIns="45720" rtlCol="0" anchor="b"/>
          <a:lstStyle>
            <a:lvl1pPr algn="r">
              <a:defRPr sz="1200"/>
            </a:lvl1pPr>
          </a:lstStyle>
          <a:p>
            <a:fld id="{ADB45843-95A7-4506-A0BB-BE19B8D96825}" type="slidenum">
              <a:rPr lang="en-US" smtClean="0"/>
              <a:pPr/>
              <a:t>‹#›</a:t>
            </a:fld>
            <a:endParaRPr lang="en-US"/>
          </a:p>
        </p:txBody>
      </p:sp>
    </p:spTree>
    <p:extLst>
      <p:ext uri="{BB962C8B-B14F-4D97-AF65-F5344CB8AC3E}">
        <p14:creationId xmlns:p14="http://schemas.microsoft.com/office/powerpoint/2010/main" val="321112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7"/>
            <a:ext cx="7772400" cy="1102519"/>
          </a:xfrm>
        </p:spPr>
        <p:txBody>
          <a:bodyPr/>
          <a:lstStyle/>
          <a:p>
            <a:r>
              <a:rPr lang="ru-RU" smtClean="0"/>
              <a:t>Образец заголовка</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278599" indent="0" algn="ctr">
              <a:buNone/>
              <a:defRPr/>
            </a:lvl2pPr>
            <a:lvl3pPr marL="557199" indent="0" algn="ctr">
              <a:buNone/>
              <a:defRPr/>
            </a:lvl3pPr>
            <a:lvl4pPr marL="835798" indent="0" algn="ctr">
              <a:buNone/>
              <a:defRPr/>
            </a:lvl4pPr>
            <a:lvl5pPr marL="1114397" indent="0" algn="ctr">
              <a:buNone/>
              <a:defRPr/>
            </a:lvl5pPr>
            <a:lvl6pPr marL="1392996" indent="0" algn="ctr">
              <a:buNone/>
              <a:defRPr/>
            </a:lvl6pPr>
            <a:lvl7pPr marL="1671596" indent="0" algn="ctr">
              <a:buNone/>
              <a:defRPr/>
            </a:lvl7pPr>
            <a:lvl8pPr marL="1950195" indent="0" algn="ctr">
              <a:buNone/>
              <a:defRPr/>
            </a:lvl8pPr>
            <a:lvl9pPr marL="2228795" indent="0" algn="ctr">
              <a:buNone/>
              <a:defRPr/>
            </a:lvl9pPr>
          </a:lstStyle>
          <a:p>
            <a:r>
              <a:rPr lang="ru-RU" smtClean="0"/>
              <a:t>Образец подзаголовка</a:t>
            </a:r>
            <a:endParaRPr lang="en-US"/>
          </a:p>
        </p:txBody>
      </p:sp>
      <p:sp>
        <p:nvSpPr>
          <p:cNvPr id="4" name="Rectangle 11"/>
          <p:cNvSpPr>
            <a:spLocks noGrp="1" noChangeArrowheads="1"/>
          </p:cNvSpPr>
          <p:nvPr>
            <p:ph type="sldNum" sz="quarter" idx="10"/>
          </p:nvPr>
        </p:nvSpPr>
        <p:spPr>
          <a:extLst>
            <a:ext uri="{FAA26D3D-D897-4be2-8F04-BA451C77F1D7}">
              <ma14:placeholderFlag xmlns:ma14="http://schemas.microsoft.com/office/mac/drawingml/2011/main" xmlns="" val="1"/>
            </a:ext>
          </a:extLst>
        </p:spPr>
        <p:txBody>
          <a:bodyPr/>
          <a:lstStyle>
            <a:lvl1pPr>
              <a:defRPr/>
            </a:lvl1pPr>
          </a:lstStyle>
          <a:p>
            <a:pPr algn="ctr">
              <a:defRPr/>
            </a:pPr>
            <a:fld id="{E72CDBCD-DC01-4FAC-8FDF-C9CFE58E3371}" type="slidenum">
              <a:rPr lang="sv-SE" smtClean="0">
                <a:solidFill>
                  <a:srgbClr val="000000"/>
                </a:solidFill>
              </a:rPr>
              <a:pPr algn="ctr">
                <a:defRPr/>
              </a:pPr>
              <a:t>‹#›</a:t>
            </a:fld>
            <a:endParaRPr lang="sv-SE" dirty="0">
              <a:solidFill>
                <a:srgbClr val="000000"/>
              </a:solidFill>
            </a:endParaRPr>
          </a:p>
        </p:txBody>
      </p:sp>
    </p:spTree>
    <p:extLst>
      <p:ext uri="{BB962C8B-B14F-4D97-AF65-F5344CB8AC3E}">
        <p14:creationId xmlns:p14="http://schemas.microsoft.com/office/powerpoint/2010/main" val="532585063"/>
      </p:ext>
    </p:extLst>
  </p:cSld>
  <p:clrMapOvr>
    <a:masterClrMapping/>
  </p:clrMapOvr>
  <p:timing>
    <p:tnLst>
      <p:par>
        <p:cTn id="1" dur="indefinite" restart="never" nodeType="tmRoot"/>
      </p:par>
    </p:tnLst>
  </p:timing>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Rectangle 11"/>
          <p:cNvSpPr>
            <a:spLocks noGrp="1" noChangeArrowheads="1"/>
          </p:cNvSpPr>
          <p:nvPr>
            <p:ph type="sldNum" sz="quarter" idx="10"/>
          </p:nvPr>
        </p:nvSpPr>
        <p:spPr>
          <a:extLst>
            <a:ext uri="{FAA26D3D-D897-4be2-8F04-BA451C77F1D7}">
              <ma14:placeholderFlag xmlns:ma14="http://schemas.microsoft.com/office/mac/drawingml/2011/main" xmlns="" val="1"/>
            </a:ext>
          </a:extLst>
        </p:spPr>
        <p:txBody>
          <a:bodyPr/>
          <a:lstStyle>
            <a:lvl1pPr>
              <a:defRPr/>
            </a:lvl1pPr>
          </a:lstStyle>
          <a:p>
            <a:pPr algn="ctr">
              <a:defRPr/>
            </a:pPr>
            <a:fld id="{E72CDBCD-DC01-4FAC-8FDF-C9CFE58E3371}" type="slidenum">
              <a:rPr lang="sv-SE" smtClean="0">
                <a:solidFill>
                  <a:srgbClr val="000000"/>
                </a:solidFill>
              </a:rPr>
              <a:pPr algn="ctr">
                <a:defRPr/>
              </a:pPr>
              <a:t>‹#›</a:t>
            </a:fld>
            <a:endParaRPr lang="sv-SE" dirty="0">
              <a:solidFill>
                <a:srgbClr val="000000"/>
              </a:solidFill>
            </a:endParaRPr>
          </a:p>
        </p:txBody>
      </p:sp>
      <p:sp>
        <p:nvSpPr>
          <p:cNvPr id="5" name="Rectangle 2"/>
          <p:cNvSpPr>
            <a:spLocks noChangeArrowheads="1"/>
          </p:cNvSpPr>
          <p:nvPr userDrawn="1"/>
        </p:nvSpPr>
        <p:spPr bwMode="auto">
          <a:xfrm>
            <a:off x="-76200" y="0"/>
            <a:ext cx="381000" cy="4686300"/>
          </a:xfrm>
          <a:prstGeom prst="rect">
            <a:avLst/>
          </a:prstGeom>
          <a:solidFill>
            <a:srgbClr val="8E9B2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685783" eaLnBrk="0" fontAlgn="base" hangingPunct="0">
              <a:spcBef>
                <a:spcPct val="0"/>
              </a:spcBef>
              <a:spcAft>
                <a:spcPct val="0"/>
              </a:spcAft>
            </a:pPr>
            <a:endParaRPr lang="ru-RU" sz="1463">
              <a:solidFill>
                <a:srgbClr val="000000"/>
              </a:solidFill>
              <a:latin typeface="Times" charset="0"/>
              <a:ea typeface="MS PGothic" pitchFamily="34" charset="-128"/>
            </a:endParaRPr>
          </a:p>
        </p:txBody>
      </p:sp>
    </p:spTree>
    <p:extLst>
      <p:ext uri="{BB962C8B-B14F-4D97-AF65-F5344CB8AC3E}">
        <p14:creationId xmlns:p14="http://schemas.microsoft.com/office/powerpoint/2010/main" val="2405587875"/>
      </p:ext>
    </p:extLst>
  </p:cSld>
  <p:clrMapOvr>
    <a:masterClrMapping/>
  </p:clrMapOvr>
  <p:timing>
    <p:tnLst>
      <p:par>
        <p:cTn id="1" dur="indefinite" restart="never" nodeType="tmRoot"/>
      </p:par>
    </p:tnLst>
  </p:timing>
  <p:hf hdr="0" ftr="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79430" y="213126"/>
            <a:ext cx="7064375" cy="529828"/>
          </a:xfrm>
          <a:prstGeom prst="rect">
            <a:avLst/>
          </a:prstGeom>
          <a:noFill/>
          <a:ln>
            <a:noFill/>
          </a:ln>
          <a:effectLst/>
          <a:extLst>
            <a:ext uri="{909E8E84-426E-40DD-AFC4-6F175D3DCCD1}">
              <a14:hiddenFill xmlns:a14="http://schemas.microsoft.com/office/drawing/2010/main">
                <a:solidFill>
                  <a:srgbClr val="99333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a:t>
            </a:r>
            <a:r>
              <a:rPr lang="en-US" dirty="0" smtClean="0"/>
              <a:t>title</a:t>
            </a:r>
            <a:endParaRPr lang="en-US" dirty="0"/>
          </a:p>
        </p:txBody>
      </p:sp>
      <p:sp>
        <p:nvSpPr>
          <p:cNvPr id="1027" name="Rectangle 3"/>
          <p:cNvSpPr>
            <a:spLocks noGrp="1" noChangeArrowheads="1"/>
          </p:cNvSpPr>
          <p:nvPr>
            <p:ph type="body" idx="1"/>
          </p:nvPr>
        </p:nvSpPr>
        <p:spPr bwMode="auto">
          <a:xfrm>
            <a:off x="457201" y="971550"/>
            <a:ext cx="7221539"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1035" name="Rectangle 11"/>
          <p:cNvSpPr>
            <a:spLocks noGrp="1" noChangeArrowheads="1"/>
          </p:cNvSpPr>
          <p:nvPr>
            <p:ph type="sldNum" sz="quarter" idx="4"/>
          </p:nvPr>
        </p:nvSpPr>
        <p:spPr bwMode="auto">
          <a:xfrm>
            <a:off x="381002" y="4857750"/>
            <a:ext cx="2084388"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defRPr sz="731">
                <a:latin typeface="Arial" pitchFamily="34" charset="0"/>
              </a:defRPr>
            </a:lvl1pPr>
          </a:lstStyle>
          <a:p>
            <a:pPr algn="ctr" defTabSz="685783" eaLnBrk="0" fontAlgn="base" hangingPunct="0">
              <a:spcBef>
                <a:spcPct val="0"/>
              </a:spcBef>
              <a:spcAft>
                <a:spcPct val="0"/>
              </a:spcAft>
              <a:defRPr/>
            </a:pPr>
            <a:fld id="{E72CDBCD-DC01-4FAC-8FDF-C9CFE58E3371}" type="slidenum">
              <a:rPr lang="sv-SE" smtClean="0">
                <a:solidFill>
                  <a:srgbClr val="000000"/>
                </a:solidFill>
                <a:ea typeface="MS PGothic" pitchFamily="34" charset="-128"/>
              </a:rPr>
              <a:pPr algn="ctr" defTabSz="685783" eaLnBrk="0" fontAlgn="base" hangingPunct="0">
                <a:spcBef>
                  <a:spcPct val="0"/>
                </a:spcBef>
                <a:spcAft>
                  <a:spcPct val="0"/>
                </a:spcAft>
                <a:defRPr/>
              </a:pPr>
              <a:t>‹#›</a:t>
            </a:fld>
            <a:endParaRPr lang="sv-SE" dirty="0">
              <a:solidFill>
                <a:srgbClr val="000000"/>
              </a:solidFill>
              <a:ea typeface="MS PGothic" pitchFamily="34" charset="-128"/>
            </a:endParaRPr>
          </a:p>
        </p:txBody>
      </p:sp>
      <p:sp>
        <p:nvSpPr>
          <p:cNvPr id="22" name="Line 8"/>
          <p:cNvSpPr>
            <a:spLocks noChangeShapeType="1"/>
          </p:cNvSpPr>
          <p:nvPr/>
        </p:nvSpPr>
        <p:spPr bwMode="auto">
          <a:xfrm>
            <a:off x="533400" y="857250"/>
            <a:ext cx="8077200" cy="0"/>
          </a:xfrm>
          <a:prstGeom prst="line">
            <a:avLst/>
          </a:prstGeom>
          <a:noFill/>
          <a:ln w="25400">
            <a:solidFill>
              <a:schemeClr val="accent1">
                <a:lumMod val="7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685783" eaLnBrk="0" fontAlgn="base" hangingPunct="0">
              <a:spcBef>
                <a:spcPct val="0"/>
              </a:spcBef>
              <a:spcAft>
                <a:spcPct val="0"/>
              </a:spcAft>
              <a:defRPr/>
            </a:pPr>
            <a:endParaRPr lang="en-US" sz="1463">
              <a:solidFill>
                <a:srgbClr val="000000"/>
              </a:solidFill>
              <a:latin typeface="Times" charset="0"/>
              <a:ea typeface="ＭＳ Ｐゴシック" charset="0"/>
            </a:endParaRPr>
          </a:p>
        </p:txBody>
      </p:sp>
      <p:pic>
        <p:nvPicPr>
          <p:cNvPr id="1033" name="Picture 9" descr="C:\Users\Admin\Downloads\skoltech-logo (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4800604"/>
            <a:ext cx="1066800" cy="231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5982019"/>
      </p:ext>
    </p:extLst>
  </p:cSld>
  <p:clrMap bg1="lt1" tx1="dk1" bg2="lt2" tx2="dk2" accent1="accent1" accent2="accent2" accent3="accent3" accent4="accent4" accent5="accent5" accent6="accent6" hlink="hlink" folHlink="folHlink"/>
  <p:sldLayoutIdLst>
    <p:sldLayoutId id="2147483661" r:id="rId1"/>
    <p:sldLayoutId id="2147483662" r:id="rId2"/>
  </p:sldLayoutIdLst>
  <p:timing>
    <p:tnLst>
      <p:par>
        <p:cTn id="1" dur="indefinite" restart="never" nodeType="tmRoot"/>
      </p:par>
    </p:tnLst>
  </p:timing>
  <p:hf hdr="0" ftr="0"/>
  <p:txStyles>
    <p:titleStyle>
      <a:lvl1pPr algn="l" rtl="0" eaLnBrk="1" fontAlgn="base" hangingPunct="1">
        <a:lnSpc>
          <a:spcPts val="2438"/>
        </a:lnSpc>
        <a:spcBef>
          <a:spcPct val="0"/>
        </a:spcBef>
        <a:spcAft>
          <a:spcPct val="0"/>
        </a:spcAft>
        <a:defRPr sz="1829" b="1">
          <a:solidFill>
            <a:srgbClr val="595959"/>
          </a:solidFill>
          <a:latin typeface="+mj-lt"/>
          <a:ea typeface="MS PGothic" pitchFamily="34" charset="-128"/>
          <a:cs typeface="ＭＳ Ｐゴシック" charset="0"/>
        </a:defRPr>
      </a:lvl1pPr>
      <a:lvl2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2pPr>
      <a:lvl3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3pPr>
      <a:lvl4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4pPr>
      <a:lvl5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5pPr>
      <a:lvl6pPr marL="2785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6pPr>
      <a:lvl7pPr marL="5571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7pPr>
      <a:lvl8pPr marL="835798"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8pPr>
      <a:lvl9pPr marL="1114397"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9pPr>
    </p:titleStyle>
    <p:bodyStyle>
      <a:lvl1pPr marL="208950" indent="-208950" algn="l" rtl="0" eaLnBrk="1" fontAlgn="base" hangingPunct="1">
        <a:lnSpc>
          <a:spcPts val="1645"/>
        </a:lnSpc>
        <a:spcBef>
          <a:spcPct val="0"/>
        </a:spcBef>
        <a:spcAft>
          <a:spcPts val="854"/>
        </a:spcAft>
        <a:buClr>
          <a:srgbClr val="9FAD28"/>
        </a:buClr>
        <a:buFont typeface="Lucida Grande" charset="0"/>
        <a:buChar char="➜"/>
        <a:defRPr sz="1402">
          <a:solidFill>
            <a:schemeClr val="tx1"/>
          </a:solidFill>
          <a:latin typeface="+mj-lt"/>
          <a:ea typeface="MS PGothic" pitchFamily="34" charset="-128"/>
          <a:cs typeface="ＭＳ Ｐゴシック" charset="0"/>
        </a:defRPr>
      </a:lvl1pPr>
      <a:lvl2pPr marL="487549" indent="-208950" algn="l" rtl="0" eaLnBrk="1" fontAlgn="base" hangingPunct="1">
        <a:lnSpc>
          <a:spcPts val="1706"/>
        </a:lnSpc>
        <a:spcBef>
          <a:spcPct val="0"/>
        </a:spcBef>
        <a:spcAft>
          <a:spcPts val="854"/>
        </a:spcAft>
        <a:buClr>
          <a:srgbClr val="9FAD28"/>
        </a:buClr>
        <a:buFont typeface="Lucida Grande" charset="0"/>
        <a:buChar char="➜"/>
        <a:defRPr sz="1402">
          <a:solidFill>
            <a:schemeClr val="tx1"/>
          </a:solidFill>
          <a:latin typeface="+mj-lt"/>
          <a:ea typeface="MS PGothic" pitchFamily="34" charset="-128"/>
        </a:defRPr>
      </a:lvl2pPr>
      <a:lvl3pPr marL="766148"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3pPr>
      <a:lvl4pPr marL="10447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4pPr>
      <a:lvl5pPr marL="13233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5pPr>
      <a:lvl6pPr marL="1532297" indent="-139301" algn="l" rtl="0" eaLnBrk="1" fontAlgn="base" hangingPunct="1">
        <a:spcBef>
          <a:spcPct val="20000"/>
        </a:spcBef>
        <a:spcAft>
          <a:spcPct val="0"/>
        </a:spcAft>
        <a:buChar char="»"/>
        <a:defRPr sz="1402">
          <a:solidFill>
            <a:schemeClr val="tx1"/>
          </a:solidFill>
          <a:latin typeface="+mn-lt"/>
          <a:ea typeface="+mn-ea"/>
        </a:defRPr>
      </a:lvl6pPr>
      <a:lvl7pPr marL="1810896" indent="-139301" algn="l" rtl="0" eaLnBrk="1" fontAlgn="base" hangingPunct="1">
        <a:spcBef>
          <a:spcPct val="20000"/>
        </a:spcBef>
        <a:spcAft>
          <a:spcPct val="0"/>
        </a:spcAft>
        <a:buChar char="»"/>
        <a:defRPr sz="1402">
          <a:solidFill>
            <a:schemeClr val="tx1"/>
          </a:solidFill>
          <a:latin typeface="+mn-lt"/>
          <a:ea typeface="+mn-ea"/>
        </a:defRPr>
      </a:lvl7pPr>
      <a:lvl8pPr marL="2089495" indent="-139301" algn="l" rtl="0" eaLnBrk="1" fontAlgn="base" hangingPunct="1">
        <a:spcBef>
          <a:spcPct val="20000"/>
        </a:spcBef>
        <a:spcAft>
          <a:spcPct val="0"/>
        </a:spcAft>
        <a:buChar char="»"/>
        <a:defRPr sz="1402">
          <a:solidFill>
            <a:schemeClr val="tx1"/>
          </a:solidFill>
          <a:latin typeface="+mn-lt"/>
          <a:ea typeface="+mn-ea"/>
        </a:defRPr>
      </a:lvl8pPr>
      <a:lvl9pPr marL="2368095" indent="-139301" algn="l" rtl="0" eaLnBrk="1" fontAlgn="base" hangingPunct="1">
        <a:spcBef>
          <a:spcPct val="20000"/>
        </a:spcBef>
        <a:spcAft>
          <a:spcPct val="0"/>
        </a:spcAft>
        <a:buChar char="»"/>
        <a:defRPr sz="1402">
          <a:solidFill>
            <a:schemeClr val="tx1"/>
          </a:solidFill>
          <a:latin typeface="+mn-lt"/>
          <a:ea typeface="+mn-ea"/>
        </a:defRPr>
      </a:lvl9pPr>
    </p:bodyStyle>
    <p:otherStyle>
      <a:defPPr>
        <a:defRPr lang="en-US"/>
      </a:defPPr>
      <a:lvl1pPr marL="0" algn="l" defTabSz="278599" rtl="0" eaLnBrk="1" latinLnBrk="0" hangingPunct="1">
        <a:defRPr sz="1097" kern="1200">
          <a:solidFill>
            <a:schemeClr val="tx1"/>
          </a:solidFill>
          <a:latin typeface="+mn-lt"/>
          <a:ea typeface="+mn-ea"/>
          <a:cs typeface="+mn-cs"/>
        </a:defRPr>
      </a:lvl1pPr>
      <a:lvl2pPr marL="278599" algn="l" defTabSz="278599" rtl="0" eaLnBrk="1" latinLnBrk="0" hangingPunct="1">
        <a:defRPr sz="1097" kern="1200">
          <a:solidFill>
            <a:schemeClr val="tx1"/>
          </a:solidFill>
          <a:latin typeface="+mn-lt"/>
          <a:ea typeface="+mn-ea"/>
          <a:cs typeface="+mn-cs"/>
        </a:defRPr>
      </a:lvl2pPr>
      <a:lvl3pPr marL="557199" algn="l" defTabSz="278599" rtl="0" eaLnBrk="1" latinLnBrk="0" hangingPunct="1">
        <a:defRPr sz="1097" kern="1200">
          <a:solidFill>
            <a:schemeClr val="tx1"/>
          </a:solidFill>
          <a:latin typeface="+mn-lt"/>
          <a:ea typeface="+mn-ea"/>
          <a:cs typeface="+mn-cs"/>
        </a:defRPr>
      </a:lvl3pPr>
      <a:lvl4pPr marL="835798" algn="l" defTabSz="278599" rtl="0" eaLnBrk="1" latinLnBrk="0" hangingPunct="1">
        <a:defRPr sz="1097" kern="1200">
          <a:solidFill>
            <a:schemeClr val="tx1"/>
          </a:solidFill>
          <a:latin typeface="+mn-lt"/>
          <a:ea typeface="+mn-ea"/>
          <a:cs typeface="+mn-cs"/>
        </a:defRPr>
      </a:lvl4pPr>
      <a:lvl5pPr marL="1114397" algn="l" defTabSz="278599" rtl="0" eaLnBrk="1" latinLnBrk="0" hangingPunct="1">
        <a:defRPr sz="1097" kern="1200">
          <a:solidFill>
            <a:schemeClr val="tx1"/>
          </a:solidFill>
          <a:latin typeface="+mn-lt"/>
          <a:ea typeface="+mn-ea"/>
          <a:cs typeface="+mn-cs"/>
        </a:defRPr>
      </a:lvl5pPr>
      <a:lvl6pPr marL="1392996" algn="l" defTabSz="278599" rtl="0" eaLnBrk="1" latinLnBrk="0" hangingPunct="1">
        <a:defRPr sz="1097" kern="1200">
          <a:solidFill>
            <a:schemeClr val="tx1"/>
          </a:solidFill>
          <a:latin typeface="+mn-lt"/>
          <a:ea typeface="+mn-ea"/>
          <a:cs typeface="+mn-cs"/>
        </a:defRPr>
      </a:lvl6pPr>
      <a:lvl7pPr marL="1671596" algn="l" defTabSz="278599" rtl="0" eaLnBrk="1" latinLnBrk="0" hangingPunct="1">
        <a:defRPr sz="1097" kern="1200">
          <a:solidFill>
            <a:schemeClr val="tx1"/>
          </a:solidFill>
          <a:latin typeface="+mn-lt"/>
          <a:ea typeface="+mn-ea"/>
          <a:cs typeface="+mn-cs"/>
        </a:defRPr>
      </a:lvl7pPr>
      <a:lvl8pPr marL="1950195" algn="l" defTabSz="278599" rtl="0" eaLnBrk="1" latinLnBrk="0" hangingPunct="1">
        <a:defRPr sz="1097" kern="1200">
          <a:solidFill>
            <a:schemeClr val="tx1"/>
          </a:solidFill>
          <a:latin typeface="+mn-lt"/>
          <a:ea typeface="+mn-ea"/>
          <a:cs typeface="+mn-cs"/>
        </a:defRPr>
      </a:lvl8pPr>
      <a:lvl9pPr marL="2228795" algn="l" defTabSz="278599" rtl="0" eaLnBrk="1" latinLnBrk="0" hangingPunct="1">
        <a:defRPr sz="1097"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79430" y="213126"/>
            <a:ext cx="7064375" cy="529828"/>
          </a:xfrm>
          <a:prstGeom prst="rect">
            <a:avLst/>
          </a:prstGeom>
          <a:noFill/>
          <a:ln>
            <a:noFill/>
          </a:ln>
          <a:effectLst/>
          <a:extLst>
            <a:ext uri="{909E8E84-426E-40DD-AFC4-6F175D3DCCD1}">
              <a14:hiddenFill xmlns:a14="http://schemas.microsoft.com/office/drawing/2010/main">
                <a:solidFill>
                  <a:srgbClr val="99333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a:t>
            </a:r>
            <a:r>
              <a:rPr lang="en-US" dirty="0" smtClean="0"/>
              <a:t>title</a:t>
            </a:r>
            <a:endParaRPr lang="en-US" dirty="0"/>
          </a:p>
        </p:txBody>
      </p:sp>
      <p:sp>
        <p:nvSpPr>
          <p:cNvPr id="1027" name="Rectangle 3"/>
          <p:cNvSpPr>
            <a:spLocks noGrp="1" noChangeArrowheads="1"/>
          </p:cNvSpPr>
          <p:nvPr>
            <p:ph type="body" idx="1"/>
          </p:nvPr>
        </p:nvSpPr>
        <p:spPr bwMode="auto">
          <a:xfrm>
            <a:off x="457201" y="971550"/>
            <a:ext cx="7221539"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pic>
        <p:nvPicPr>
          <p:cNvPr id="1033" name="Picture 9" descr="C:\Users\Admin\Downloads\skoltech-logo (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72400" y="4800604"/>
            <a:ext cx="1066800" cy="231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728547"/>
      </p:ext>
    </p:extLst>
  </p:cSld>
  <p:clrMap bg1="lt1" tx1="dk1" bg2="lt2" tx2="dk2" accent1="accent1" accent2="accent2" accent3="accent3" accent4="accent4" accent5="accent5" accent6="accent6" hlink="hlink" folHlink="folHlink"/>
  <p:timing>
    <p:tnLst>
      <p:par>
        <p:cTn id="1" dur="indefinite" restart="never" nodeType="tmRoot"/>
      </p:par>
    </p:tnLst>
  </p:timing>
  <p:hf hdr="0" ftr="0"/>
  <p:txStyles>
    <p:titleStyle>
      <a:lvl1pPr algn="l" rtl="0" eaLnBrk="1" fontAlgn="base" hangingPunct="1">
        <a:lnSpc>
          <a:spcPts val="2438"/>
        </a:lnSpc>
        <a:spcBef>
          <a:spcPct val="0"/>
        </a:spcBef>
        <a:spcAft>
          <a:spcPct val="0"/>
        </a:spcAft>
        <a:defRPr sz="1829" b="1">
          <a:solidFill>
            <a:srgbClr val="595959"/>
          </a:solidFill>
          <a:latin typeface="+mj-lt"/>
          <a:ea typeface="MS PGothic" pitchFamily="34" charset="-128"/>
          <a:cs typeface="ＭＳ Ｐゴシック" charset="0"/>
        </a:defRPr>
      </a:lvl1pPr>
      <a:lvl2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2pPr>
      <a:lvl3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3pPr>
      <a:lvl4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4pPr>
      <a:lvl5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5pPr>
      <a:lvl6pPr marL="2785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6pPr>
      <a:lvl7pPr marL="5571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7pPr>
      <a:lvl8pPr marL="835798"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8pPr>
      <a:lvl9pPr marL="1114397"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9pPr>
    </p:titleStyle>
    <p:bodyStyle>
      <a:lvl1pPr marL="208950" indent="-208950" algn="l" rtl="0" eaLnBrk="1" fontAlgn="base" hangingPunct="1">
        <a:lnSpc>
          <a:spcPts val="1645"/>
        </a:lnSpc>
        <a:spcBef>
          <a:spcPct val="0"/>
        </a:spcBef>
        <a:spcAft>
          <a:spcPts val="854"/>
        </a:spcAft>
        <a:buClr>
          <a:srgbClr val="9FAD28"/>
        </a:buClr>
        <a:buFont typeface="Lucida Grande" charset="0"/>
        <a:buChar char="➜"/>
        <a:defRPr sz="1402">
          <a:solidFill>
            <a:schemeClr val="tx1"/>
          </a:solidFill>
          <a:latin typeface="+mj-lt"/>
          <a:ea typeface="MS PGothic" pitchFamily="34" charset="-128"/>
          <a:cs typeface="ＭＳ Ｐゴシック" charset="0"/>
        </a:defRPr>
      </a:lvl1pPr>
      <a:lvl2pPr marL="487549" indent="-208950" algn="l" rtl="0" eaLnBrk="1" fontAlgn="base" hangingPunct="1">
        <a:lnSpc>
          <a:spcPts val="1706"/>
        </a:lnSpc>
        <a:spcBef>
          <a:spcPct val="0"/>
        </a:spcBef>
        <a:spcAft>
          <a:spcPts val="854"/>
        </a:spcAft>
        <a:buClr>
          <a:srgbClr val="9FAD28"/>
        </a:buClr>
        <a:buFont typeface="Lucida Grande" charset="0"/>
        <a:buChar char="➜"/>
        <a:defRPr sz="1402">
          <a:solidFill>
            <a:schemeClr val="tx1"/>
          </a:solidFill>
          <a:latin typeface="+mj-lt"/>
          <a:ea typeface="MS PGothic" pitchFamily="34" charset="-128"/>
        </a:defRPr>
      </a:lvl2pPr>
      <a:lvl3pPr marL="766148"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3pPr>
      <a:lvl4pPr marL="10447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4pPr>
      <a:lvl5pPr marL="13233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5pPr>
      <a:lvl6pPr marL="1532297" indent="-139301" algn="l" rtl="0" eaLnBrk="1" fontAlgn="base" hangingPunct="1">
        <a:spcBef>
          <a:spcPct val="20000"/>
        </a:spcBef>
        <a:spcAft>
          <a:spcPct val="0"/>
        </a:spcAft>
        <a:buChar char="»"/>
        <a:defRPr sz="1402">
          <a:solidFill>
            <a:schemeClr val="tx1"/>
          </a:solidFill>
          <a:latin typeface="+mn-lt"/>
          <a:ea typeface="+mn-ea"/>
        </a:defRPr>
      </a:lvl6pPr>
      <a:lvl7pPr marL="1810896" indent="-139301" algn="l" rtl="0" eaLnBrk="1" fontAlgn="base" hangingPunct="1">
        <a:spcBef>
          <a:spcPct val="20000"/>
        </a:spcBef>
        <a:spcAft>
          <a:spcPct val="0"/>
        </a:spcAft>
        <a:buChar char="»"/>
        <a:defRPr sz="1402">
          <a:solidFill>
            <a:schemeClr val="tx1"/>
          </a:solidFill>
          <a:latin typeface="+mn-lt"/>
          <a:ea typeface="+mn-ea"/>
        </a:defRPr>
      </a:lvl7pPr>
      <a:lvl8pPr marL="2089495" indent="-139301" algn="l" rtl="0" eaLnBrk="1" fontAlgn="base" hangingPunct="1">
        <a:spcBef>
          <a:spcPct val="20000"/>
        </a:spcBef>
        <a:spcAft>
          <a:spcPct val="0"/>
        </a:spcAft>
        <a:buChar char="»"/>
        <a:defRPr sz="1402">
          <a:solidFill>
            <a:schemeClr val="tx1"/>
          </a:solidFill>
          <a:latin typeface="+mn-lt"/>
          <a:ea typeface="+mn-ea"/>
        </a:defRPr>
      </a:lvl8pPr>
      <a:lvl9pPr marL="2368095" indent="-139301" algn="l" rtl="0" eaLnBrk="1" fontAlgn="base" hangingPunct="1">
        <a:spcBef>
          <a:spcPct val="20000"/>
        </a:spcBef>
        <a:spcAft>
          <a:spcPct val="0"/>
        </a:spcAft>
        <a:buChar char="»"/>
        <a:defRPr sz="1402">
          <a:solidFill>
            <a:schemeClr val="tx1"/>
          </a:solidFill>
          <a:latin typeface="+mn-lt"/>
          <a:ea typeface="+mn-ea"/>
        </a:defRPr>
      </a:lvl9pPr>
    </p:bodyStyle>
    <p:otherStyle>
      <a:defPPr>
        <a:defRPr lang="en-US"/>
      </a:defPPr>
      <a:lvl1pPr marL="0" algn="l" defTabSz="278599" rtl="0" eaLnBrk="1" latinLnBrk="0" hangingPunct="1">
        <a:defRPr sz="1097" kern="1200">
          <a:solidFill>
            <a:schemeClr val="tx1"/>
          </a:solidFill>
          <a:latin typeface="+mn-lt"/>
          <a:ea typeface="+mn-ea"/>
          <a:cs typeface="+mn-cs"/>
        </a:defRPr>
      </a:lvl1pPr>
      <a:lvl2pPr marL="278599" algn="l" defTabSz="278599" rtl="0" eaLnBrk="1" latinLnBrk="0" hangingPunct="1">
        <a:defRPr sz="1097" kern="1200">
          <a:solidFill>
            <a:schemeClr val="tx1"/>
          </a:solidFill>
          <a:latin typeface="+mn-lt"/>
          <a:ea typeface="+mn-ea"/>
          <a:cs typeface="+mn-cs"/>
        </a:defRPr>
      </a:lvl2pPr>
      <a:lvl3pPr marL="557199" algn="l" defTabSz="278599" rtl="0" eaLnBrk="1" latinLnBrk="0" hangingPunct="1">
        <a:defRPr sz="1097" kern="1200">
          <a:solidFill>
            <a:schemeClr val="tx1"/>
          </a:solidFill>
          <a:latin typeface="+mn-lt"/>
          <a:ea typeface="+mn-ea"/>
          <a:cs typeface="+mn-cs"/>
        </a:defRPr>
      </a:lvl3pPr>
      <a:lvl4pPr marL="835798" algn="l" defTabSz="278599" rtl="0" eaLnBrk="1" latinLnBrk="0" hangingPunct="1">
        <a:defRPr sz="1097" kern="1200">
          <a:solidFill>
            <a:schemeClr val="tx1"/>
          </a:solidFill>
          <a:latin typeface="+mn-lt"/>
          <a:ea typeface="+mn-ea"/>
          <a:cs typeface="+mn-cs"/>
        </a:defRPr>
      </a:lvl4pPr>
      <a:lvl5pPr marL="1114397" algn="l" defTabSz="278599" rtl="0" eaLnBrk="1" latinLnBrk="0" hangingPunct="1">
        <a:defRPr sz="1097" kern="1200">
          <a:solidFill>
            <a:schemeClr val="tx1"/>
          </a:solidFill>
          <a:latin typeface="+mn-lt"/>
          <a:ea typeface="+mn-ea"/>
          <a:cs typeface="+mn-cs"/>
        </a:defRPr>
      </a:lvl5pPr>
      <a:lvl6pPr marL="1392996" algn="l" defTabSz="278599" rtl="0" eaLnBrk="1" latinLnBrk="0" hangingPunct="1">
        <a:defRPr sz="1097" kern="1200">
          <a:solidFill>
            <a:schemeClr val="tx1"/>
          </a:solidFill>
          <a:latin typeface="+mn-lt"/>
          <a:ea typeface="+mn-ea"/>
          <a:cs typeface="+mn-cs"/>
        </a:defRPr>
      </a:lvl6pPr>
      <a:lvl7pPr marL="1671596" algn="l" defTabSz="278599" rtl="0" eaLnBrk="1" latinLnBrk="0" hangingPunct="1">
        <a:defRPr sz="1097" kern="1200">
          <a:solidFill>
            <a:schemeClr val="tx1"/>
          </a:solidFill>
          <a:latin typeface="+mn-lt"/>
          <a:ea typeface="+mn-ea"/>
          <a:cs typeface="+mn-cs"/>
        </a:defRPr>
      </a:lvl7pPr>
      <a:lvl8pPr marL="1950195" algn="l" defTabSz="278599" rtl="0" eaLnBrk="1" latinLnBrk="0" hangingPunct="1">
        <a:defRPr sz="1097" kern="1200">
          <a:solidFill>
            <a:schemeClr val="tx1"/>
          </a:solidFill>
          <a:latin typeface="+mn-lt"/>
          <a:ea typeface="+mn-ea"/>
          <a:cs typeface="+mn-cs"/>
        </a:defRPr>
      </a:lvl8pPr>
      <a:lvl9pPr marL="2228795" algn="l" defTabSz="278599" rtl="0" eaLnBrk="1" latinLnBrk="0" hangingPunct="1">
        <a:defRPr sz="10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971550"/>
            <a:ext cx="8023859" cy="3086100"/>
          </a:xfrm>
        </p:spPr>
        <p:txBody>
          <a:bodyPr/>
          <a:lstStyle/>
          <a:p>
            <a:pPr algn="ctr">
              <a:buNone/>
            </a:pPr>
            <a:endParaRPr lang="ru-RU" dirty="0" smtClean="0"/>
          </a:p>
          <a:p>
            <a:pPr algn="ctr">
              <a:lnSpc>
                <a:spcPct val="150000"/>
              </a:lnSpc>
              <a:spcAft>
                <a:spcPts val="0"/>
              </a:spcAft>
              <a:buNone/>
            </a:pPr>
            <a:r>
              <a:rPr lang="en-US" sz="3200" dirty="0"/>
              <a:t>Visualizing </a:t>
            </a:r>
            <a:r>
              <a:rPr lang="en-US" sz="3200" dirty="0" err="1" smtClean="0"/>
              <a:t>Geodata</a:t>
            </a:r>
            <a:endParaRPr lang="ru-RU" sz="1800" dirty="0" smtClean="0"/>
          </a:p>
          <a:p>
            <a:pPr algn="r">
              <a:lnSpc>
                <a:spcPct val="150000"/>
              </a:lnSpc>
              <a:spcAft>
                <a:spcPts val="0"/>
              </a:spcAft>
              <a:buNone/>
            </a:pPr>
            <a:endParaRPr lang="ru-RU" sz="1400" dirty="0" smtClean="0"/>
          </a:p>
          <a:p>
            <a:pPr algn="r">
              <a:lnSpc>
                <a:spcPct val="150000"/>
              </a:lnSpc>
              <a:spcAft>
                <a:spcPts val="0"/>
              </a:spcAft>
              <a:buNone/>
            </a:pPr>
            <a:r>
              <a:rPr lang="en-US" sz="1400" dirty="0" smtClean="0"/>
              <a:t> </a:t>
            </a:r>
          </a:p>
          <a:p>
            <a:pPr>
              <a:lnSpc>
                <a:spcPct val="150000"/>
              </a:lnSpc>
              <a:spcAft>
                <a:spcPts val="0"/>
              </a:spcAft>
              <a:buNone/>
            </a:pPr>
            <a:r>
              <a:rPr lang="en-US" sz="1800" dirty="0" smtClean="0"/>
              <a:t>Alexey </a:t>
            </a:r>
            <a:r>
              <a:rPr lang="en-US" sz="1800" dirty="0" err="1" smtClean="0"/>
              <a:t>Zaytsev</a:t>
            </a:r>
            <a:r>
              <a:rPr lang="en-US" sz="1800" dirty="0" smtClean="0"/>
              <a:t>,</a:t>
            </a:r>
          </a:p>
          <a:p>
            <a:pPr>
              <a:lnSpc>
                <a:spcPct val="150000"/>
              </a:lnSpc>
              <a:spcAft>
                <a:spcPts val="0"/>
              </a:spcAft>
              <a:buNone/>
            </a:pPr>
            <a:r>
              <a:rPr lang="en-US" sz="1800" dirty="0" err="1"/>
              <a:t>Skoltech</a:t>
            </a:r>
            <a:r>
              <a:rPr lang="en-US" sz="1800" dirty="0"/>
              <a:t>, </a:t>
            </a:r>
            <a:r>
              <a:rPr lang="en-US" sz="1800" dirty="0" smtClean="0"/>
              <a:t>CDISE</a:t>
            </a:r>
          </a:p>
          <a:p>
            <a:pPr>
              <a:lnSpc>
                <a:spcPct val="150000"/>
              </a:lnSpc>
              <a:spcAft>
                <a:spcPts val="0"/>
              </a:spcAft>
              <a:buNone/>
            </a:pPr>
            <a:r>
              <a:rPr lang="en-US" sz="1800" dirty="0" smtClean="0"/>
              <a:t>18 January</a:t>
            </a:r>
            <a:endParaRPr lang="ru-RU" sz="1800" dirty="0" smtClean="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a:t>
            </a:fld>
            <a:endParaRPr lang="sv-SE" dirty="0">
              <a:solidFill>
                <a:srgbClr val="000000"/>
              </a:solidFill>
            </a:endParaRPr>
          </a:p>
        </p:txBody>
      </p:sp>
      <p:sp>
        <p:nvSpPr>
          <p:cNvPr id="5" name="Rectangle 4"/>
          <p:cNvSpPr/>
          <p:nvPr/>
        </p:nvSpPr>
        <p:spPr>
          <a:xfrm>
            <a:off x="0" y="328876"/>
            <a:ext cx="9144000" cy="307777"/>
          </a:xfrm>
          <a:prstGeom prst="rect">
            <a:avLst/>
          </a:prstGeom>
        </p:spPr>
        <p:txBody>
          <a:bodyPr wrap="square">
            <a:spAutoFit/>
          </a:bodyPr>
          <a:lstStyle/>
          <a:p>
            <a:pPr algn="ctr"/>
            <a:r>
              <a:rPr lang="en-US" sz="1400" dirty="0" smtClean="0">
                <a:solidFill>
                  <a:schemeClr val="bg1">
                    <a:lumMod val="50000"/>
                  </a:schemeClr>
                </a:solidFill>
                <a:latin typeface="+mj-lt"/>
              </a:rPr>
              <a:t>Craft of Data Visualization</a:t>
            </a:r>
          </a:p>
        </p:txBody>
      </p:sp>
      <p:sp>
        <p:nvSpPr>
          <p:cNvPr id="2" name="TextBox 1"/>
          <p:cNvSpPr txBox="1"/>
          <p:nvPr/>
        </p:nvSpPr>
        <p:spPr>
          <a:xfrm>
            <a:off x="2646369" y="4770881"/>
            <a:ext cx="4809330" cy="261610"/>
          </a:xfrm>
          <a:prstGeom prst="rect">
            <a:avLst/>
          </a:prstGeom>
          <a:noFill/>
        </p:spPr>
        <p:txBody>
          <a:bodyPr wrap="none" rtlCol="0">
            <a:spAutoFit/>
          </a:bodyPr>
          <a:lstStyle/>
          <a:p>
            <a:r>
              <a:rPr lang="en-US" sz="1100" dirty="0" smtClean="0"/>
              <a:t>Slides are based on </a:t>
            </a:r>
            <a:r>
              <a:rPr lang="en-US" sz="1100" dirty="0"/>
              <a:t>https://serialmentor.com/dataviz/geospatial-data.html</a:t>
            </a:r>
            <a:endParaRPr lang="en-US" sz="11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When plotting maps we use the same principles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10</a:t>
            </a:fld>
            <a:endParaRPr lang="sv-SE" dirty="0">
              <a:solidFill>
                <a:srgbClr val="000000"/>
              </a:solidFill>
            </a:endParaRPr>
          </a:p>
        </p:txBody>
      </p:sp>
      <p:pic>
        <p:nvPicPr>
          <p:cNvPr id="8194" name="Picture 2" descr="Location of individual wind turbines in the Shiloh Wind Farm. Each dot highlights the location of one wind turbine. The map area corresponds to the rectangle in Figure 15.8. Dots are colored by when the wind turbine was built, and the shape of the dots represents the various projects to which the individual wind turbines belong. Map tiles by Stamen Design, under CC BY 3.0. Map data by OpenStreetMap, under ODbL. Wind turbine data source: United States Wind Turbine Databa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4304" y="1088893"/>
            <a:ext cx="4666719" cy="350004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79430" y="1088893"/>
            <a:ext cx="3296703" cy="147732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We use color and shapes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message is the process of development of </a:t>
            </a:r>
            <a:br>
              <a:rPr lang="en-US" dirty="0" smtClean="0"/>
            </a:br>
            <a:r>
              <a:rPr lang="en-US" dirty="0"/>
              <a:t> wind turbines</a:t>
            </a:r>
            <a:endParaRPr lang="en-US" dirty="0"/>
          </a:p>
        </p:txBody>
      </p:sp>
    </p:spTree>
    <p:extLst>
      <p:ext uri="{BB962C8B-B14F-4D97-AF65-F5344CB8AC3E}">
        <p14:creationId xmlns:p14="http://schemas.microsoft.com/office/powerpoint/2010/main" val="6205510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Choropleth </a:t>
            </a:r>
            <a:r>
              <a:rPr lang="en-US" dirty="0" smtClean="0"/>
              <a:t>mapping is a popular way to display information with maps</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11</a:t>
            </a:fld>
            <a:endParaRPr lang="sv-SE" dirty="0">
              <a:solidFill>
                <a:srgbClr val="000000"/>
              </a:solidFill>
            </a:endParaRPr>
          </a:p>
        </p:txBody>
      </p:sp>
      <p:sp>
        <p:nvSpPr>
          <p:cNvPr id="3" name="TextBox 2"/>
          <p:cNvSpPr txBox="1"/>
          <p:nvPr/>
        </p:nvSpPr>
        <p:spPr>
          <a:xfrm>
            <a:off x="479430" y="1088893"/>
            <a:ext cx="3296703" cy="2585323"/>
          </a:xfrm>
          <a:prstGeom prst="rect">
            <a:avLst/>
          </a:prstGeom>
          <a:noFill/>
        </p:spPr>
        <p:txBody>
          <a:bodyPr wrap="square" rtlCol="0">
            <a:spAutoFit/>
          </a:bodyPr>
          <a:lstStyle/>
          <a:p>
            <a:pPr marL="285750" indent="-285750">
              <a:buFont typeface="Arial" panose="020B0604020202020204" pitchFamily="34" charset="0"/>
              <a:buChar char="•"/>
            </a:pPr>
            <a:r>
              <a:rPr lang="en-US" dirty="0"/>
              <a:t>We </a:t>
            </a:r>
            <a:r>
              <a:rPr lang="en-US" dirty="0" smtClean="0"/>
              <a:t>want to show </a:t>
            </a:r>
            <a:r>
              <a:rPr lang="en-US" dirty="0"/>
              <a:t>how some quantity varies across locations. </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We color </a:t>
            </a:r>
            <a:r>
              <a:rPr lang="en-US" dirty="0"/>
              <a:t>individual regions in a map according to the data dimension we </a:t>
            </a:r>
            <a:r>
              <a:rPr lang="en-US" dirty="0" smtClean="0"/>
              <a:t>display</a:t>
            </a:r>
            <a:r>
              <a:rPr lang="en-US" dirty="0"/>
              <a:t>. </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We get</a:t>
            </a:r>
            <a:r>
              <a:rPr lang="en-US" dirty="0"/>
              <a:t> </a:t>
            </a:r>
            <a:r>
              <a:rPr lang="en-US" i="1" dirty="0"/>
              <a:t>choropleth maps.</a:t>
            </a:r>
            <a:endParaRPr lang="en-US" dirty="0"/>
          </a:p>
        </p:txBody>
      </p:sp>
      <p:pic>
        <p:nvPicPr>
          <p:cNvPr id="9218" name="Picture 2" descr="Population density in every U.S. county, shown as a choropleth map. Population density is reported as persons per square kilometer.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6073" y="1088893"/>
            <a:ext cx="4445990" cy="3241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3993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good idea is to use binned color scale</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12</a:t>
            </a:fld>
            <a:endParaRPr lang="sv-SE" dirty="0">
              <a:solidFill>
                <a:srgbClr val="000000"/>
              </a:solidFill>
            </a:endParaRPr>
          </a:p>
        </p:txBody>
      </p:sp>
      <p:pic>
        <p:nvPicPr>
          <p:cNvPr id="10242" name="Picture 2" descr="Median income in every U.S. county, shown as a choropleth map. The median income values have been binned into five distinct groups, because binned color scales are generally easier to read than continuous color scales.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5266" y="1142737"/>
            <a:ext cx="4546600" cy="3315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3834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areas are unequal than perception is wrong</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13</a:t>
            </a:fld>
            <a:endParaRPr lang="sv-SE" dirty="0">
              <a:solidFill>
                <a:srgbClr val="000000"/>
              </a:solidFill>
            </a:endParaRPr>
          </a:p>
        </p:txBody>
      </p:sp>
      <p:pic>
        <p:nvPicPr>
          <p:cNvPr id="11266" name="Picture 2" descr="Median income in every U.S. state, shown as a choropleth map. This map is visually dominated by the state of Alaska, which has a high median income but very low population density. At the same time, the densely populated high-income states on the East Coast do not appear very prominent on this map. In aggregate, this map provides a poor visualization of the income distribution in the U.S., and therefore I have labeled it as âbad.â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3133" y="1239992"/>
            <a:ext cx="4465107" cy="3255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48265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Cartograms work well in this case</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14</a:t>
            </a:fld>
            <a:endParaRPr lang="sv-SE" dirty="0">
              <a:solidFill>
                <a:srgbClr val="000000"/>
              </a:solidFill>
            </a:endParaRPr>
          </a:p>
        </p:txBody>
      </p:sp>
      <p:pic>
        <p:nvPicPr>
          <p:cNvPr id="12290" name="Picture 2" descr="Median income in every U.S. state, shown as a cartogram. The shapes of individual states have been modified such that their area is proportional to their number of inhabitants.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267" y="1249255"/>
            <a:ext cx="3511733" cy="2560639"/>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Median income in every U.S. state, shown as a cartogram heatmap. Each state is represented by an equally sized square, and the squares are arranged according to the approximate position of each state relative to the other states. This representation gives the same visual weight to each state. Data source: 2015 Five-Year American Community Surv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1168399"/>
            <a:ext cx="4261908" cy="2641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03320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cartograms we can display more complex concepts</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15</a:t>
            </a:fld>
            <a:endParaRPr lang="sv-SE" dirty="0">
              <a:solidFill>
                <a:srgbClr val="000000"/>
              </a:solidFill>
            </a:endParaRPr>
          </a:p>
        </p:txBody>
      </p:sp>
      <p:pic>
        <p:nvPicPr>
          <p:cNvPr id="14338" name="Picture 2" descr="Unemployment rate leading up to and following the 2008 financial crisis, by state. Each panel shows the unemployment rate for one state, including the District of Columbia (DC), from January 2007 through May 2013. Vertical grid lines mark January of 2008, 2010, and 2012. States that are geographically close tend to show similar trends in the unemployment rate. Data source: U.S. Bureau of Labor Statis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3531" y="914399"/>
            <a:ext cx="5257801" cy="3943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72870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Messages to take home</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16</a:t>
            </a:fld>
            <a:endParaRPr lang="sv-SE" dirty="0">
              <a:solidFill>
                <a:srgbClr val="000000"/>
              </a:solidFill>
            </a:endParaRPr>
          </a:p>
        </p:txBody>
      </p:sp>
      <p:sp>
        <p:nvSpPr>
          <p:cNvPr id="3" name="Rectangle 2"/>
          <p:cNvSpPr/>
          <p:nvPr/>
        </p:nvSpPr>
        <p:spPr>
          <a:xfrm>
            <a:off x="479430" y="1229166"/>
            <a:ext cx="5628555" cy="3416320"/>
          </a:xfrm>
          <a:prstGeom prst="rect">
            <a:avLst/>
          </a:prstGeom>
        </p:spPr>
        <p:txBody>
          <a:bodyPr wrap="square">
            <a:spAutoFit/>
          </a:bodyPr>
          <a:lstStyle/>
          <a:p>
            <a:pPr marL="342900" indent="-342900">
              <a:lnSpc>
                <a:spcPct val="150000"/>
              </a:lnSpc>
              <a:buFont typeface="+mj-lt"/>
              <a:buAutoNum type="arabicPeriod"/>
            </a:pPr>
            <a:r>
              <a:rPr lang="en-US" dirty="0" smtClean="0"/>
              <a:t>Pay attention to projections issues for maps of large region</a:t>
            </a:r>
          </a:p>
          <a:p>
            <a:pPr marL="342900" indent="-342900">
              <a:lnSpc>
                <a:spcPct val="150000"/>
              </a:lnSpc>
              <a:buFont typeface="+mj-lt"/>
              <a:buAutoNum type="arabicPeriod"/>
            </a:pPr>
            <a:endParaRPr lang="en-US" dirty="0"/>
          </a:p>
          <a:p>
            <a:pPr marL="342900" indent="-342900">
              <a:lnSpc>
                <a:spcPct val="150000"/>
              </a:lnSpc>
              <a:buFont typeface="+mj-lt"/>
              <a:buAutoNum type="arabicPeriod"/>
            </a:pPr>
            <a:r>
              <a:rPr lang="en-US" dirty="0" smtClean="0"/>
              <a:t>Keep in mind common principles of visuals design</a:t>
            </a:r>
          </a:p>
          <a:p>
            <a:pPr marL="342900" indent="-342900">
              <a:lnSpc>
                <a:spcPct val="150000"/>
              </a:lnSpc>
              <a:buFont typeface="+mj-lt"/>
              <a:buAutoNum type="arabicPeriod"/>
            </a:pPr>
            <a:endParaRPr lang="en-US" dirty="0" smtClean="0"/>
          </a:p>
          <a:p>
            <a:pPr marL="342900" indent="-342900">
              <a:lnSpc>
                <a:spcPct val="150000"/>
              </a:lnSpc>
              <a:buFont typeface="+mj-lt"/>
              <a:buAutoNum type="arabicPeriod"/>
            </a:pPr>
            <a:r>
              <a:rPr lang="en-US" dirty="0" smtClean="0"/>
              <a:t>Some specific plot types are more effective in this case</a:t>
            </a:r>
            <a:endParaRPr lang="en-US" dirty="0"/>
          </a:p>
          <a:p>
            <a:pPr marL="800100" lvl="1" indent="-342900">
              <a:lnSpc>
                <a:spcPct val="150000"/>
              </a:lnSpc>
              <a:buFont typeface="+mj-lt"/>
              <a:buAutoNum type="arabicPeriod"/>
            </a:pPr>
            <a:endParaRPr lang="en-US" dirty="0" smtClean="0"/>
          </a:p>
        </p:txBody>
      </p:sp>
      <p:pic>
        <p:nvPicPr>
          <p:cNvPr id="5" name="Picture 2" descr="Interrupted Goode homolosine projection of the world. This projection accurately preserves areas while minimizing angular distortions, at the cost of showing oceans and some land masses (Greenland, Antarctica) in a non-contiguous w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3866" y="1141270"/>
            <a:ext cx="2455333" cy="110429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edian income in every U.S. state, shown as a choropleth map. This map is visually dominated by the state of Alaska, which has a high median income but very low population density. At the same time, the densely populated high-income states on the East Coast do not appear very prominent on this map. In aggregate, this map provides a poor visualization of the income distribution in the U.S., and therefore I have labeled it as âbad.â Data source: 2015 Five-Year American Community Surv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583" y="2245568"/>
            <a:ext cx="1467907" cy="107034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Unemployment rate leading up to and following the 2008 financial crisis, by state. Each panel shows the unemployment rate for one state, including the District of Columbia (DC), from January 2007 through May 2013. Vertical grid lines mark January of 2008, 2010, and 2012. States that are geographically close tend to show similar trends in the unemployment rate. Data source: U.S. Bureau of Labor Statistic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2420" y="3416819"/>
            <a:ext cx="1638223" cy="1228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37577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Overview</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2</a:t>
            </a:fld>
            <a:endParaRPr lang="sv-SE" dirty="0">
              <a:solidFill>
                <a:srgbClr val="000000"/>
              </a:solidFill>
            </a:endParaRPr>
          </a:p>
        </p:txBody>
      </p:sp>
      <p:sp>
        <p:nvSpPr>
          <p:cNvPr id="3" name="Rectangle 2"/>
          <p:cNvSpPr/>
          <p:nvPr/>
        </p:nvSpPr>
        <p:spPr>
          <a:xfrm>
            <a:off x="479430" y="1229166"/>
            <a:ext cx="5628555" cy="2585323"/>
          </a:xfrm>
          <a:prstGeom prst="rect">
            <a:avLst/>
          </a:prstGeom>
        </p:spPr>
        <p:txBody>
          <a:bodyPr wrap="square">
            <a:spAutoFit/>
          </a:bodyPr>
          <a:lstStyle/>
          <a:p>
            <a:pPr marL="342900" indent="-342900">
              <a:lnSpc>
                <a:spcPct val="150000"/>
              </a:lnSpc>
              <a:buFont typeface="+mj-lt"/>
              <a:buAutoNum type="arabicPeriod"/>
            </a:pPr>
            <a:r>
              <a:rPr lang="en-US" dirty="0" smtClean="0"/>
              <a:t>Basics: projections</a:t>
            </a:r>
            <a:endParaRPr lang="en-US" dirty="0"/>
          </a:p>
          <a:p>
            <a:pPr marL="342900" indent="-342900">
              <a:lnSpc>
                <a:spcPct val="150000"/>
              </a:lnSpc>
              <a:buFont typeface="+mj-lt"/>
              <a:buAutoNum type="arabicPeriod"/>
            </a:pPr>
            <a:r>
              <a:rPr lang="en-US" dirty="0" smtClean="0"/>
              <a:t>Working with multiple layers</a:t>
            </a:r>
          </a:p>
          <a:p>
            <a:pPr marL="342900" indent="-342900">
              <a:lnSpc>
                <a:spcPct val="150000"/>
              </a:lnSpc>
              <a:buFont typeface="+mj-lt"/>
              <a:buAutoNum type="arabicPeriod"/>
            </a:pPr>
            <a:r>
              <a:rPr lang="en-US" dirty="0" smtClean="0"/>
              <a:t>Specific plot types:</a:t>
            </a:r>
            <a:endParaRPr lang="en-US" dirty="0" smtClean="0"/>
          </a:p>
          <a:p>
            <a:pPr marL="800100" lvl="1" indent="-342900">
              <a:lnSpc>
                <a:spcPct val="150000"/>
              </a:lnSpc>
              <a:buFont typeface="+mj-lt"/>
              <a:buAutoNum type="arabicPeriod"/>
            </a:pPr>
            <a:r>
              <a:rPr lang="en-US" dirty="0"/>
              <a:t>Choropleth </a:t>
            </a:r>
            <a:r>
              <a:rPr lang="en-US" dirty="0" smtClean="0"/>
              <a:t>mapping</a:t>
            </a:r>
          </a:p>
          <a:p>
            <a:pPr marL="800100" lvl="1" indent="-342900">
              <a:lnSpc>
                <a:spcPct val="150000"/>
              </a:lnSpc>
              <a:buFont typeface="+mj-lt"/>
              <a:buAutoNum type="arabicPeriod"/>
            </a:pPr>
            <a:r>
              <a:rPr lang="en-US" dirty="0"/>
              <a:t>Cartograms</a:t>
            </a:r>
          </a:p>
          <a:p>
            <a:pPr marL="800100" lvl="1" indent="-342900">
              <a:lnSpc>
                <a:spcPct val="150000"/>
              </a:lnSpc>
              <a:buFont typeface="+mj-lt"/>
              <a:buAutoNum type="arabicPeriod"/>
            </a:pPr>
            <a:endParaRPr lang="en-US" dirty="0" smtClean="0"/>
          </a:p>
        </p:txBody>
      </p:sp>
    </p:spTree>
    <p:extLst>
      <p:ext uri="{BB962C8B-B14F-4D97-AF65-F5344CB8AC3E}">
        <p14:creationId xmlns:p14="http://schemas.microsoft.com/office/powerpoint/2010/main" val="33973526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earth is approximately a sphere</a:t>
            </a:r>
            <a:br>
              <a:rPr lang="en-US" dirty="0"/>
            </a:b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3</a:t>
            </a:fld>
            <a:endParaRPr lang="sv-SE" dirty="0">
              <a:solidFill>
                <a:srgbClr val="000000"/>
              </a:solidFill>
            </a:endParaRPr>
          </a:p>
        </p:txBody>
      </p:sp>
      <p:sp>
        <p:nvSpPr>
          <p:cNvPr id="3" name="Rectangle 2"/>
          <p:cNvSpPr/>
          <p:nvPr/>
        </p:nvSpPr>
        <p:spPr>
          <a:xfrm>
            <a:off x="479430" y="1229166"/>
            <a:ext cx="5014465" cy="3416320"/>
          </a:xfrm>
          <a:prstGeom prst="rect">
            <a:avLst/>
          </a:prstGeom>
        </p:spPr>
        <p:txBody>
          <a:bodyPr wrap="square">
            <a:spAutoFit/>
          </a:bodyPr>
          <a:lstStyle/>
          <a:p>
            <a:pPr marL="342900" indent="-342900">
              <a:lnSpc>
                <a:spcPct val="150000"/>
              </a:lnSpc>
              <a:buFont typeface="Arial" panose="020B0604020202020204" pitchFamily="34" charset="0"/>
              <a:buChar char="•"/>
            </a:pPr>
            <a:r>
              <a:rPr lang="en-US" dirty="0" smtClean="0"/>
              <a:t>To specify </a:t>
            </a:r>
            <a:r>
              <a:rPr lang="en-US" dirty="0"/>
              <a:t>a location on the earth, we </a:t>
            </a:r>
            <a:r>
              <a:rPr lang="en-US" dirty="0" smtClean="0"/>
              <a:t>need: </a:t>
            </a:r>
          </a:p>
          <a:p>
            <a:pPr marL="800100" lvl="1" indent="-342900">
              <a:lnSpc>
                <a:spcPct val="150000"/>
              </a:lnSpc>
              <a:buFont typeface="Arial" panose="020B0604020202020204" pitchFamily="34" charset="0"/>
              <a:buChar char="•"/>
            </a:pPr>
            <a:r>
              <a:rPr lang="en-US" dirty="0" smtClean="0"/>
              <a:t>where </a:t>
            </a:r>
            <a:r>
              <a:rPr lang="en-US" dirty="0"/>
              <a:t>we are located along the direction of the equator (the longitude), </a:t>
            </a:r>
            <a:endParaRPr lang="en-US" dirty="0" smtClean="0"/>
          </a:p>
          <a:p>
            <a:pPr marL="800100" lvl="1" indent="-342900">
              <a:lnSpc>
                <a:spcPct val="150000"/>
              </a:lnSpc>
              <a:buFont typeface="Arial" panose="020B0604020202020204" pitchFamily="34" charset="0"/>
              <a:buChar char="•"/>
            </a:pPr>
            <a:r>
              <a:rPr lang="en-US" dirty="0" smtClean="0"/>
              <a:t>how </a:t>
            </a:r>
            <a:r>
              <a:rPr lang="en-US" dirty="0"/>
              <a:t>close we are to either pole when moving perpendicular to the equator (the latitude), </a:t>
            </a:r>
            <a:endParaRPr lang="en-US" dirty="0" smtClean="0"/>
          </a:p>
          <a:p>
            <a:pPr marL="800100" lvl="1" indent="-342900">
              <a:lnSpc>
                <a:spcPct val="150000"/>
              </a:lnSpc>
              <a:buFont typeface="Arial" panose="020B0604020202020204" pitchFamily="34" charset="0"/>
              <a:buChar char="•"/>
            </a:pPr>
            <a:r>
              <a:rPr lang="en-US" dirty="0" smtClean="0"/>
              <a:t>how </a:t>
            </a:r>
            <a:r>
              <a:rPr lang="en-US" dirty="0"/>
              <a:t>far we are from the earth’s center (the altitude).</a:t>
            </a:r>
            <a:endParaRPr lang="en-US" dirty="0" smtClean="0"/>
          </a:p>
        </p:txBody>
      </p:sp>
      <p:pic>
        <p:nvPicPr>
          <p:cNvPr id="1026" name="Picture 2" descr="Orthographic projection of the world, showing Europe and Northern Africa as they would be visible from space. The lines emanating from the north pole and runing south are called meridians, and the lines running orthogonal to the meridians are called parallels. All meridians have the same length but parallels become shorter the closer we are to either po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8944" y="1106649"/>
            <a:ext cx="3538837" cy="3538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15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 </a:t>
            </a:r>
            <a:r>
              <a:rPr lang="en-US" b="0" dirty="0"/>
              <a:t>Mercator projection</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4</a:t>
            </a:fld>
            <a:endParaRPr lang="sv-SE" dirty="0">
              <a:solidFill>
                <a:srgbClr val="000000"/>
              </a:solidFill>
            </a:endParaRPr>
          </a:p>
        </p:txBody>
      </p:sp>
      <p:pic>
        <p:nvPicPr>
          <p:cNvPr id="2050" name="Picture 2" descr="Mercator projection of the world. In this projection, parallels are straight horizontal lines and meridians are straight vertical lines. It is a conformal projection preserving local angles, but it introduces severe distortions in areas near the poles. For example, Greenland appears to be bigger than Africa in this projection, when in reality Africa is fourteen times bigger than Greenland (see Figures 15.1 and 15.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7227" y="1103119"/>
            <a:ext cx="4426388" cy="376243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84616" y="1251679"/>
            <a:ext cx="3948517"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Developed </a:t>
            </a:r>
            <a:r>
              <a:rPr lang="en-US" dirty="0"/>
              <a:t>in the 16th century </a:t>
            </a:r>
            <a:r>
              <a:rPr lang="en-US" dirty="0" smtClean="0"/>
              <a:t/>
            </a:r>
            <a:br>
              <a:rPr lang="en-US" dirty="0" smtClean="0"/>
            </a:br>
            <a:r>
              <a:rPr lang="en-US" dirty="0" smtClean="0"/>
              <a:t>for </a:t>
            </a:r>
            <a:r>
              <a:rPr lang="en-US" dirty="0"/>
              <a:t>nautical </a:t>
            </a:r>
            <a:r>
              <a:rPr lang="en-US" dirty="0" smtClean="0"/>
              <a:t>navigation</a:t>
            </a:r>
          </a:p>
          <a:p>
            <a:pPr marL="285750" indent="-285750">
              <a:buFont typeface="Arial" panose="020B0604020202020204" pitchFamily="34" charset="0"/>
              <a:buChar char="•"/>
            </a:pPr>
            <a:r>
              <a:rPr lang="en-US" dirty="0" smtClean="0"/>
              <a:t>A </a:t>
            </a:r>
            <a:r>
              <a:rPr lang="en-US" dirty="0"/>
              <a:t>conformal </a:t>
            </a:r>
            <a:r>
              <a:rPr lang="en-US" dirty="0" smtClean="0"/>
              <a:t>projection</a:t>
            </a:r>
          </a:p>
          <a:p>
            <a:pPr marL="742950" lvl="1" indent="-285750">
              <a:buFont typeface="Arial" panose="020B0604020202020204" pitchFamily="34" charset="0"/>
              <a:buChar char="•"/>
            </a:pPr>
            <a:r>
              <a:rPr lang="en-US" dirty="0" smtClean="0"/>
              <a:t>Accurately </a:t>
            </a:r>
            <a:r>
              <a:rPr lang="en-US" dirty="0"/>
              <a:t>represents </a:t>
            </a:r>
            <a:r>
              <a:rPr lang="en-US" dirty="0" smtClean="0"/>
              <a:t>shapes</a:t>
            </a:r>
          </a:p>
          <a:p>
            <a:pPr marL="742950" lvl="1" indent="-285750">
              <a:buFont typeface="Arial" panose="020B0604020202020204" pitchFamily="34" charset="0"/>
              <a:buChar char="•"/>
            </a:pPr>
            <a:r>
              <a:rPr lang="en-US" dirty="0" smtClean="0"/>
              <a:t>Has severe </a:t>
            </a:r>
            <a:r>
              <a:rPr lang="en-US" dirty="0"/>
              <a:t>area distortions </a:t>
            </a:r>
            <a:endParaRPr lang="en-US" dirty="0"/>
          </a:p>
        </p:txBody>
      </p:sp>
    </p:spTree>
    <p:extLst>
      <p:ext uri="{BB962C8B-B14F-4D97-AF65-F5344CB8AC3E}">
        <p14:creationId xmlns:p14="http://schemas.microsoft.com/office/powerpoint/2010/main" val="29524840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T</a:t>
            </a:r>
            <a:r>
              <a:rPr lang="en-US" b="0" dirty="0" smtClean="0"/>
              <a:t>he </a:t>
            </a:r>
            <a:r>
              <a:rPr lang="en-US" b="0" dirty="0"/>
              <a:t>Goode </a:t>
            </a:r>
            <a:r>
              <a:rPr lang="en-US" b="0" dirty="0" err="1"/>
              <a:t>homolosine</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5</a:t>
            </a:fld>
            <a:endParaRPr lang="sv-SE" dirty="0">
              <a:solidFill>
                <a:srgbClr val="000000"/>
              </a:solidFill>
            </a:endParaRPr>
          </a:p>
        </p:txBody>
      </p:sp>
      <p:sp>
        <p:nvSpPr>
          <p:cNvPr id="6" name="TextBox 5"/>
          <p:cNvSpPr txBox="1"/>
          <p:nvPr/>
        </p:nvSpPr>
        <p:spPr>
          <a:xfrm>
            <a:off x="584616" y="1251679"/>
            <a:ext cx="4025461"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Developed </a:t>
            </a:r>
            <a:r>
              <a:rPr lang="en-US" dirty="0"/>
              <a:t>in </a:t>
            </a:r>
            <a:r>
              <a:rPr lang="en-US" dirty="0" smtClean="0"/>
              <a:t>1923 by Goode</a:t>
            </a:r>
            <a:br>
              <a:rPr lang="en-US" dirty="0" smtClean="0"/>
            </a:br>
            <a:r>
              <a:rPr lang="en-US" dirty="0" smtClean="0"/>
              <a:t>for </a:t>
            </a:r>
            <a:r>
              <a:rPr lang="en-US" dirty="0"/>
              <a:t>nautical </a:t>
            </a:r>
            <a:r>
              <a:rPr lang="en-US" dirty="0" smtClean="0"/>
              <a:t>navigation</a:t>
            </a:r>
          </a:p>
          <a:p>
            <a:pPr marL="285750" indent="-285750">
              <a:buFont typeface="Arial" panose="020B0604020202020204" pitchFamily="34" charset="0"/>
              <a:buChar char="•"/>
            </a:pPr>
            <a:r>
              <a:rPr lang="en-US" dirty="0" smtClean="0"/>
              <a:t>A </a:t>
            </a:r>
            <a:r>
              <a:rPr lang="en-US" dirty="0"/>
              <a:t>conformal </a:t>
            </a:r>
            <a:r>
              <a:rPr lang="en-US" dirty="0" smtClean="0"/>
              <a:t>projection</a:t>
            </a:r>
          </a:p>
          <a:p>
            <a:pPr marL="742950" lvl="1" indent="-285750">
              <a:buFont typeface="Arial" panose="020B0604020202020204" pitchFamily="34" charset="0"/>
              <a:buChar char="•"/>
            </a:pPr>
            <a:r>
              <a:rPr lang="en-US" dirty="0"/>
              <a:t>preserve areas </a:t>
            </a:r>
            <a:endParaRPr lang="en-US" dirty="0" smtClean="0"/>
          </a:p>
          <a:p>
            <a:pPr marL="742950" lvl="1" indent="-285750">
              <a:buFont typeface="Arial" panose="020B0604020202020204" pitchFamily="34" charset="0"/>
              <a:buChar char="•"/>
            </a:pPr>
            <a:r>
              <a:rPr lang="en-US" dirty="0" smtClean="0"/>
              <a:t>approximately </a:t>
            </a:r>
            <a:r>
              <a:rPr lang="en-US" dirty="0"/>
              <a:t>preserve angle </a:t>
            </a:r>
            <a:endParaRPr lang="en-US" dirty="0"/>
          </a:p>
        </p:txBody>
      </p:sp>
      <p:pic>
        <p:nvPicPr>
          <p:cNvPr id="3074" name="Picture 2" descr="Interrupted Goode homolosine projection of the world. This projection accurately preserves areas while minimizing angular distortions, at the cost of showing oceans and some land masses (Greenland, Antarctica) in a non-contiguous w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8014" y="1513591"/>
            <a:ext cx="4695986" cy="2112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7410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There can be projection problems even for one country</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6</a:t>
            </a:fld>
            <a:endParaRPr lang="sv-SE" dirty="0">
              <a:solidFill>
                <a:srgbClr val="000000"/>
              </a:solidFill>
            </a:endParaRPr>
          </a:p>
        </p:txBody>
      </p:sp>
      <p:pic>
        <p:nvPicPr>
          <p:cNvPr id="4098" name="Picture 2" descr="Map of the United States of America, using an area-preserving Albers projection (ESRI:102003, commonly used to project the lower 48 states). Alaska and Hawaii are shown in their true loc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2" y="1428305"/>
            <a:ext cx="3725311" cy="268080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Visualization of the United States, with the states of Alaska and Hawaii moved to lie underneath the lower 48 states. Alaska also has been scaled so its linear extent is only 35% of the stateâs true size. (In other words, the stateâs area has been reduced to approximately 12% of its true size.) Such a scaling is frequently applied to Alaska, to make it visually appear to be of similar size as typical midwestern or western states. However, the scaling is highly misleading, and therefore the figure has been labeled as âbadâ."/>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1008" y="1551159"/>
            <a:ext cx="3952799" cy="2566574"/>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bwMode="auto">
          <a:xfrm>
            <a:off x="4318818" y="2468815"/>
            <a:ext cx="577121" cy="365631"/>
          </a:xfrm>
          <a:prstGeom prst="rightArrow">
            <a:avLst/>
          </a:prstGeom>
          <a:solidFill>
            <a:schemeClr val="accent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ＭＳ Ｐゴシック" charset="0"/>
            </a:endParaRPr>
          </a:p>
        </p:txBody>
      </p:sp>
    </p:spTree>
    <p:extLst>
      <p:ext uri="{BB962C8B-B14F-4D97-AF65-F5344CB8AC3E}">
        <p14:creationId xmlns:p14="http://schemas.microsoft.com/office/powerpoint/2010/main" val="40928485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There can be projection problems even for one country</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7</a:t>
            </a:fld>
            <a:endParaRPr lang="sv-SE" dirty="0">
              <a:solidFill>
                <a:srgbClr val="000000"/>
              </a:solidFill>
            </a:endParaRPr>
          </a:p>
        </p:txBody>
      </p:sp>
      <p:pic>
        <p:nvPicPr>
          <p:cNvPr id="4098" name="Picture 2" descr="Map of the United States of America, using an area-preserving Albers projection (ESRI:102003, commonly used to project the lower 48 states). Alaska and Hawaii are shown in their true loc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2" y="1428305"/>
            <a:ext cx="3725311" cy="2680802"/>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bwMode="auto">
          <a:xfrm>
            <a:off x="4318818" y="2468815"/>
            <a:ext cx="577121" cy="365631"/>
          </a:xfrm>
          <a:prstGeom prst="rightArrow">
            <a:avLst/>
          </a:prstGeom>
          <a:solidFill>
            <a:schemeClr val="accent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ＭＳ Ｐゴシック" charset="0"/>
            </a:endParaRPr>
          </a:p>
        </p:txBody>
      </p:sp>
      <p:pic>
        <p:nvPicPr>
          <p:cNvPr id="5122" name="Picture 2" descr="Visualization of the United States, with the states of Alaska and Hawaii moved to lie underneath the lower 48 stat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698" y="1492462"/>
            <a:ext cx="3578623" cy="2683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50921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Typical map consists of a number of layers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8</a:t>
            </a:fld>
            <a:endParaRPr lang="sv-SE" dirty="0">
              <a:solidFill>
                <a:srgbClr val="000000"/>
              </a:solidFill>
            </a:endParaRPr>
          </a:p>
        </p:txBody>
      </p:sp>
      <p:pic>
        <p:nvPicPr>
          <p:cNvPr id="6146" name="Picture 2" descr="Wind turbines in the San Francisco Bay Area. Individual wind turbines are shown as purple-colored dots. Two regions with a high concentration of wind turbines are highlighted with black rectangles. I refer to the wind turbines near Rio Vista collectively as the Shiloh Wind Farm. Map tiles by Stamen Design, under CC BY 3.0. Map data by OpenStreetMap, under ODbL. Wind turbine data: United States Wind Turbine Databa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399" y="998936"/>
            <a:ext cx="4803775" cy="3602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30841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Typical map consists of a number of layers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9</a:t>
            </a:fld>
            <a:endParaRPr lang="sv-SE" dirty="0">
              <a:solidFill>
                <a:srgbClr val="000000"/>
              </a:solidFill>
            </a:endParaRPr>
          </a:p>
        </p:txBody>
      </p:sp>
      <p:pic>
        <p:nvPicPr>
          <p:cNvPr id="7170" name="Picture 2" descr="The individual layers of Figure 15.8. From bottom to top, the figure consists of a terrain layer, a roads layer, a layer showning the wind turbines, and a layer labeling cities and adding a scale bar and north arrow. Map tiles by Stamen Design, under CC BY 3.0. Map data by OpenStreetMap, under ODbL. Wind turbine data source: United States Wind Turbine Databas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6076" y="932690"/>
            <a:ext cx="5233413" cy="3925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214887"/>
      </p:ext>
    </p:extLst>
  </p:cSld>
  <p:clrMapOvr>
    <a:masterClrMapping/>
  </p:clrMapOvr>
  <p:timing>
    <p:tnLst>
      <p:par>
        <p:cTn id="1" dur="indefinite" restart="never" nodeType="tmRoot"/>
      </p:par>
    </p:tnLst>
  </p:timing>
</p:sld>
</file>

<file path=ppt/theme/theme1.xml><?xml version="1.0" encoding="utf-8"?>
<a:theme xmlns:a="http://schemas.openxmlformats.org/drawingml/2006/main" name="2_Skoltech">
  <a:themeElements>
    <a:clrScheme name="Sktech">
      <a:dk1>
        <a:srgbClr val="000000"/>
      </a:dk1>
      <a:lt1>
        <a:srgbClr val="FFFFFF"/>
      </a:lt1>
      <a:dk2>
        <a:srgbClr val="000000"/>
      </a:dk2>
      <a:lt2>
        <a:srgbClr val="808080"/>
      </a:lt2>
      <a:accent1>
        <a:srgbClr val="FFFFFF"/>
      </a:accent1>
      <a:accent2>
        <a:srgbClr val="D7E282"/>
      </a:accent2>
      <a:accent3>
        <a:srgbClr val="C0D23E"/>
      </a:accent3>
      <a:accent4>
        <a:srgbClr val="8E9C24"/>
      </a:accent4>
      <a:accent5>
        <a:srgbClr val="606A18"/>
      </a:accent5>
      <a:accent6>
        <a:srgbClr val="31360C"/>
      </a:accent6>
      <a:hlink>
        <a:srgbClr val="FF0000"/>
      </a:hlink>
      <a:folHlink>
        <a:srgbClr val="009900"/>
      </a:folHlink>
    </a:clrScheme>
    <a:fontScheme name="Классическая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Skoltech">
  <a:themeElements>
    <a:clrScheme name="Sktech">
      <a:dk1>
        <a:srgbClr val="000000"/>
      </a:dk1>
      <a:lt1>
        <a:srgbClr val="FFFFFF"/>
      </a:lt1>
      <a:dk2>
        <a:srgbClr val="000000"/>
      </a:dk2>
      <a:lt2>
        <a:srgbClr val="808080"/>
      </a:lt2>
      <a:accent1>
        <a:srgbClr val="FFFFFF"/>
      </a:accent1>
      <a:accent2>
        <a:srgbClr val="D7E282"/>
      </a:accent2>
      <a:accent3>
        <a:srgbClr val="C0D23E"/>
      </a:accent3>
      <a:accent4>
        <a:srgbClr val="8E9C24"/>
      </a:accent4>
      <a:accent5>
        <a:srgbClr val="606A18"/>
      </a:accent5>
      <a:accent6>
        <a:srgbClr val="31360C"/>
      </a:accent6>
      <a:hlink>
        <a:srgbClr val="FF0000"/>
      </a:hlink>
      <a:folHlink>
        <a:srgbClr val="009900"/>
      </a:folHlink>
    </a:clrScheme>
    <a:fontScheme name="Классическая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9723</TotalTime>
  <Words>286</Words>
  <Application>Microsoft Office PowerPoint</Application>
  <PresentationFormat>On-screen Show (16:9)</PresentationFormat>
  <Paragraphs>70</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MS PGothic</vt:lpstr>
      <vt:lpstr>MS PGothic</vt:lpstr>
      <vt:lpstr>Arial</vt:lpstr>
      <vt:lpstr>Calibri</vt:lpstr>
      <vt:lpstr>Lucida Grande</vt:lpstr>
      <vt:lpstr>Times</vt:lpstr>
      <vt:lpstr>2_Skoltech</vt:lpstr>
      <vt:lpstr>3_Skoltech</vt:lpstr>
      <vt:lpstr>PowerPoint Presentation</vt:lpstr>
      <vt:lpstr>Overview</vt:lpstr>
      <vt:lpstr>The earth is approximately a sphere </vt:lpstr>
      <vt:lpstr>The Mercator projection</vt:lpstr>
      <vt:lpstr>The Goode homolosine</vt:lpstr>
      <vt:lpstr>There can be projection problems even for one country</vt:lpstr>
      <vt:lpstr>There can be projection problems even for one country</vt:lpstr>
      <vt:lpstr>Typical map consists of a number of layers</vt:lpstr>
      <vt:lpstr>Typical map consists of a number of layers</vt:lpstr>
      <vt:lpstr>When plotting maps we use the same principles</vt:lpstr>
      <vt:lpstr>Choropleth mapping is a popular way to display information with maps</vt:lpstr>
      <vt:lpstr>A good idea is to use binned color scale</vt:lpstr>
      <vt:lpstr>If areas are unequal than perception is wrong</vt:lpstr>
      <vt:lpstr>Cartograms work well in this case</vt:lpstr>
      <vt:lpstr>Using cartograms we can display more complex concepts</vt:lpstr>
      <vt:lpstr>Messages to take home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Светлана Кузнецова</dc:creator>
  <cp:lastModifiedBy>Alexey Zaytsev</cp:lastModifiedBy>
  <cp:revision>458</cp:revision>
  <cp:lastPrinted>2018-05-25T13:52:10Z</cp:lastPrinted>
  <dcterms:created xsi:type="dcterms:W3CDTF">2016-01-26T13:21:13Z</dcterms:created>
  <dcterms:modified xsi:type="dcterms:W3CDTF">2019-01-18T17:44:19Z</dcterms:modified>
</cp:coreProperties>
</file>

<file path=docProps/thumbnail.jpeg>
</file>